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1"/>
  </p:notesMasterIdLst>
  <p:handoutMasterIdLst>
    <p:handoutMasterId r:id="rId32"/>
  </p:handoutMasterIdLst>
  <p:sldIdLst>
    <p:sldId id="603" r:id="rId8"/>
    <p:sldId id="739" r:id="rId9"/>
    <p:sldId id="2385" r:id="rId10"/>
    <p:sldId id="2396" r:id="rId11"/>
    <p:sldId id="2389" r:id="rId12"/>
    <p:sldId id="2397" r:id="rId13"/>
    <p:sldId id="2386" r:id="rId14"/>
    <p:sldId id="2411" r:id="rId15"/>
    <p:sldId id="2390" r:id="rId16"/>
    <p:sldId id="2400" r:id="rId17"/>
    <p:sldId id="2399" r:id="rId18"/>
    <p:sldId id="2401" r:id="rId19"/>
    <p:sldId id="2403" r:id="rId20"/>
    <p:sldId id="2404" r:id="rId21"/>
    <p:sldId id="2405" r:id="rId22"/>
    <p:sldId id="2402" r:id="rId23"/>
    <p:sldId id="2407" r:id="rId24"/>
    <p:sldId id="2408" r:id="rId25"/>
    <p:sldId id="2387" r:id="rId26"/>
    <p:sldId id="2406" r:id="rId27"/>
    <p:sldId id="2410" r:id="rId28"/>
    <p:sldId id="2392" r:id="rId29"/>
    <p:sldId id="582" r:id="rId3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2FF"/>
    <a:srgbClr val="595757"/>
    <a:srgbClr val="1D1D1A"/>
    <a:srgbClr val="221815"/>
    <a:srgbClr val="91A2BF"/>
    <a:srgbClr val="66BA36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6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40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84784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409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2024/7/28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huawei.com/enterprise/zh/ascend-computing/atlas-800-9000-a2-pid-254184887" TargetMode="Externa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EA3D33A-F5DD-A22F-C031-803FCA90A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536" y="-113016"/>
            <a:ext cx="12392917" cy="6971016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1867678" y="936134"/>
            <a:ext cx="8035169" cy="3803617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昇腾</a:t>
            </a:r>
            <a:r>
              <a:rPr lang="en-US" altLang="zh-CN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Ascend </a:t>
            </a:r>
          </a:p>
          <a:p>
            <a:r>
              <a:rPr lang="en-US" altLang="zh-CN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AI </a:t>
            </a:r>
            <a:r>
              <a:rPr lang="zh-CN" altLang="en-US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处理器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4077" y="3872560"/>
            <a:ext cx="2024146" cy="755559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428" y="3984193"/>
            <a:ext cx="643926" cy="643926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F7527-6F20-A2FF-6B46-7651C61E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CB18C-B2E9-D157-4D3D-78BA8B51C3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8690CD-78C9-B3C4-7600-760ECE6A5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017" y="0"/>
            <a:ext cx="12318795" cy="69658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BAE3468-D309-5D25-16B2-90EC67FE85CB}"/>
              </a:ext>
            </a:extLst>
          </p:cNvPr>
          <p:cNvSpPr txBox="1"/>
          <p:nvPr/>
        </p:nvSpPr>
        <p:spPr>
          <a:xfrm>
            <a:off x="3192695" y="5764071"/>
            <a:ext cx="6159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https://www.hiascend.com/hardware/developer-kit-a2</a:t>
            </a:r>
          </a:p>
        </p:txBody>
      </p:sp>
    </p:spTree>
    <p:extLst>
      <p:ext uri="{BB962C8B-B14F-4D97-AF65-F5344CB8AC3E}">
        <p14:creationId xmlns:p14="http://schemas.microsoft.com/office/powerpoint/2010/main" val="2796785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A8F53-4282-73A5-2DD0-BD9023B1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推理</a:t>
            </a:r>
            <a:r>
              <a:rPr lang="zh-CN" altLang="en-US" dirty="0"/>
              <a:t> </a:t>
            </a:r>
            <a:r>
              <a:rPr lang="en" altLang="zh-CN" dirty="0"/>
              <a:t>Atlas 200I</a:t>
            </a:r>
            <a:r>
              <a:rPr lang="zh-CN" altLang="en-US" dirty="0"/>
              <a:t> </a:t>
            </a:r>
            <a:r>
              <a:rPr lang="en-US" altLang="zh-CN" dirty="0"/>
              <a:t>A2</a:t>
            </a:r>
            <a:endParaRPr lang="zh-CN" altLang="en-US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FAE20DCE-770C-40B6-BC0A-8B147326910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78218175"/>
              </p:ext>
            </p:extLst>
          </p:nvPr>
        </p:nvGraphicFramePr>
        <p:xfrm>
          <a:off x="623635" y="1417836"/>
          <a:ext cx="7561359" cy="488175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37536">
                  <a:extLst>
                    <a:ext uri="{9D8B030D-6E8A-4147-A177-3AD203B41FA5}">
                      <a16:colId xmlns:a16="http://schemas.microsoft.com/office/drawing/2014/main" val="59463471"/>
                    </a:ext>
                  </a:extLst>
                </a:gridCol>
                <a:gridCol w="3144644">
                  <a:extLst>
                    <a:ext uri="{9D8B030D-6E8A-4147-A177-3AD203B41FA5}">
                      <a16:colId xmlns:a16="http://schemas.microsoft.com/office/drawing/2014/main" val="3549695264"/>
                    </a:ext>
                  </a:extLst>
                </a:gridCol>
                <a:gridCol w="3479179">
                  <a:extLst>
                    <a:ext uri="{9D8B030D-6E8A-4147-A177-3AD203B41FA5}">
                      <a16:colId xmlns:a16="http://schemas.microsoft.com/office/drawing/2014/main" val="1188910470"/>
                    </a:ext>
                  </a:extLst>
                </a:gridCol>
              </a:tblGrid>
              <a:tr h="387980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11223" marR="11223" marT="5612" marB="5612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Atlas 200I A2</a:t>
                      </a:r>
                      <a:r>
                        <a:rPr lang="zh-CN" altLang="en" sz="11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（</a:t>
                      </a:r>
                      <a:r>
                        <a:rPr lang="en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20 TOPS</a:t>
                      </a:r>
                      <a:r>
                        <a:rPr lang="zh-CN" altLang="en" sz="11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）</a:t>
                      </a:r>
                      <a:endParaRPr lang="en" sz="1100" b="1" kern="1200" dirty="0">
                        <a:solidFill>
                          <a:srgbClr val="374154"/>
                        </a:solidFill>
                        <a:latin typeface="FUTURA MEDIUM" panose="020B0602020204020303" pitchFamily="34" charset="-79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11223" marR="11223" marT="5612" marB="5612" anchor="ctr"/>
                </a:tc>
                <a:tc>
                  <a:txBody>
                    <a:bodyPr/>
                    <a:lstStyle/>
                    <a:p>
                      <a:pPr marL="0" marR="0" lvl="0" indent="0" algn="ctr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Atlas 200I A2</a:t>
                      </a:r>
                      <a:r>
                        <a:rPr lang="zh-CN" altLang="en" sz="11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（</a:t>
                      </a:r>
                      <a:r>
                        <a:rPr lang="en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8 TOPS</a:t>
                      </a:r>
                      <a:r>
                        <a:rPr lang="zh-CN" altLang="en" sz="11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）</a:t>
                      </a:r>
                      <a:endParaRPr lang="en" sz="1100" b="1" kern="1200" dirty="0">
                        <a:solidFill>
                          <a:srgbClr val="374154"/>
                        </a:solidFill>
                        <a:latin typeface="FUTURA MEDIUM" panose="020B0602020204020303" pitchFamily="34" charset="-79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11223" marR="11223" marT="5612" marB="5612" anchor="ctr"/>
                </a:tc>
                <a:extLst>
                  <a:ext uri="{0D108BD9-81ED-4DB2-BD59-A6C34878D82A}">
                    <a16:rowId xmlns:a16="http://schemas.microsoft.com/office/drawing/2014/main" val="2345477793"/>
                  </a:ext>
                </a:extLst>
              </a:tr>
              <a:tr h="490636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</a:rPr>
                        <a:t>AI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</a:rPr>
                        <a:t>算力</a:t>
                      </a:r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11223" marR="11223" marT="5612" marB="5612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TOPS INT8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TFLOPS FP16</a:t>
                      </a:r>
                    </a:p>
                  </a:txBody>
                  <a:tcPr marL="11223" marR="11223" marT="5612" marB="5612" anchor="ctr"/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TOPS INT8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TFLOPS FP16</a:t>
                      </a:r>
                    </a:p>
                  </a:txBody>
                  <a:tcPr marL="11223" marR="11223" marT="5612" marB="5612" anchor="ctr"/>
                </a:tc>
                <a:extLst>
                  <a:ext uri="{0D108BD9-81ED-4DB2-BD59-A6C34878D82A}">
                    <a16:rowId xmlns:a16="http://schemas.microsoft.com/office/drawing/2014/main" val="1139656932"/>
                  </a:ext>
                </a:extLst>
              </a:tr>
              <a:tr h="640418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</a:rPr>
                        <a:t>内存规格</a:t>
                      </a:r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11223" marR="11223" marT="5612" marB="5612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LPDDR4X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12/8/4 GB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总带宽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51.2/34.1/34.1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GB/s</a:t>
                      </a:r>
                    </a:p>
                  </a:txBody>
                  <a:tcPr marL="11223" marR="11223" marT="5612" marB="5612" anchor="ctr"/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LPDDR4X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4GB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总带宽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25.6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GB/s</a:t>
                      </a:r>
                    </a:p>
                  </a:txBody>
                  <a:tcPr marL="11223" marR="11223" marT="5612" marB="5612" anchor="ctr"/>
                </a:tc>
                <a:extLst>
                  <a:ext uri="{0D108BD9-81ED-4DB2-BD59-A6C34878D82A}">
                    <a16:rowId xmlns:a16="http://schemas.microsoft.com/office/drawing/2014/main" val="2893269573"/>
                  </a:ext>
                </a:extLst>
              </a:tr>
              <a:tr h="23605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</a:rPr>
                        <a:t>CPU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</a:rPr>
                        <a:t>算力</a:t>
                      </a:r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11223" marR="11223" marT="5612" marB="5612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4core * 1.6GHz</a:t>
                      </a:r>
                    </a:p>
                  </a:txBody>
                  <a:tcPr marL="11223" marR="11223" marT="5612" marB="5612" anchor="ctr"/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4core * 1.0GHz</a:t>
                      </a:r>
                    </a:p>
                  </a:txBody>
                  <a:tcPr marL="11223" marR="11223" marT="5612" marB="5612" anchor="ctr"/>
                </a:tc>
                <a:extLst>
                  <a:ext uri="{0D108BD9-81ED-4DB2-BD59-A6C34878D82A}">
                    <a16:rowId xmlns:a16="http://schemas.microsoft.com/office/drawing/2014/main" val="1792893671"/>
                  </a:ext>
                </a:extLst>
              </a:tr>
              <a:tr h="1508970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</a:rPr>
                        <a:t>编解码</a:t>
                      </a:r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11223" marR="11223" marT="5612" marB="5612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H.264 / H.265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硬件解码，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30FPS，4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(3840 x 2160) 75FPS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H.264 / H.265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硬件编码，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30FPS，3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(3840 x 2160) 50FPS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JPEG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解码能力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512FPS，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编码能力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256FPS，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最大分辨率：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16384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 16384</a:t>
                      </a:r>
                    </a:p>
                  </a:txBody>
                  <a:tcPr marL="11223" marR="11223" marT="5612" marB="5612" anchor="ctr"/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H.264 / H.265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硬件解码，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30FPS，2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(3840 x 2160) 75FPS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H.264 / H.265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硬件编码，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30FPS，2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(3840 x 2160) 50FPS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JPEG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解码能力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512FPS，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编码能力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256FPS，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最大分辨率：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16384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 16384</a:t>
                      </a:r>
                    </a:p>
                  </a:txBody>
                  <a:tcPr marL="11223" marR="11223" marT="5612" marB="5612" anchor="ctr"/>
                </a:tc>
                <a:extLst>
                  <a:ext uri="{0D108BD9-81ED-4DB2-BD59-A6C34878D82A}">
                    <a16:rowId xmlns:a16="http://schemas.microsoft.com/office/drawing/2014/main" val="3781969680"/>
                  </a:ext>
                </a:extLst>
              </a:tr>
              <a:tr h="640418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</a:rPr>
                        <a:t>高速接口</a:t>
                      </a:r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11223" marR="11223" marT="5612" marB="5612" anchor="ctr"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高速解串器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SerDes：8 lane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en" sz="1100" kern="1200" dirty="0" err="1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 3.0 * 4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SGMII * 4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USB 3.0 *4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SATA 3.0 * 4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等接口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 err="1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数据接口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：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RGMII * 2（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与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SGMII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共用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MAC）</a:t>
                      </a:r>
                    </a:p>
                  </a:txBody>
                  <a:tcPr marL="11223" marR="11223" marT="5612" marB="5612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986251"/>
                  </a:ext>
                </a:extLst>
              </a:tr>
              <a:tr h="23605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</a:rPr>
                        <a:t>低速接口</a:t>
                      </a:r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11223" marR="11223" marT="5612" marB="561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UART * 5 / I2C * 4 / SPI * 2 / CAN * 4</a:t>
                      </a:r>
                    </a:p>
                  </a:txBody>
                  <a:tcPr marL="11223" marR="11223" marT="5612" marB="5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758605"/>
                  </a:ext>
                </a:extLst>
              </a:tr>
              <a:tr h="23605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</a:rPr>
                        <a:t>典型功耗</a:t>
                      </a:r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11223" marR="11223" marT="5612" marB="561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25W</a:t>
                      </a:r>
                    </a:p>
                  </a:txBody>
                  <a:tcPr marL="11223" marR="11223" marT="5612" marB="5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21W</a:t>
                      </a:r>
                    </a:p>
                  </a:txBody>
                  <a:tcPr marL="11223" marR="11223" marT="5612" marB="561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7708733"/>
                  </a:ext>
                </a:extLst>
              </a:tr>
              <a:tr h="239074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</a:rPr>
                        <a:t>工作环境</a:t>
                      </a:r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11223" marR="11223" marT="5612" marB="561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-20℃ ~ 80℃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-4℉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～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176℉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11223" marR="11223" marT="5612" marB="5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369924"/>
                  </a:ext>
                </a:extLst>
              </a:tr>
              <a:tr h="266096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</a:rPr>
                        <a:t>结构尺寸</a:t>
                      </a:r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11223" marR="11223" marT="5612" marB="561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采用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MXM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连接器：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82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mm（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长）*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60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mm（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宽）*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mm（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高）</a:t>
                      </a:r>
                    </a:p>
                  </a:txBody>
                  <a:tcPr marL="11223" marR="11223" marT="5612" marB="56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409809"/>
                  </a:ext>
                </a:extLst>
              </a:tr>
            </a:tbl>
          </a:graphicData>
        </a:graphic>
      </p:graphicFrame>
      <p:pic>
        <p:nvPicPr>
          <p:cNvPr id="3078" name="Picture 6">
            <a:extLst>
              <a:ext uri="{FF2B5EF4-FFF2-40B4-BE49-F238E27FC236}">
                <a16:creationId xmlns:a16="http://schemas.microsoft.com/office/drawing/2014/main" id="{83F8A6FE-6A65-A16D-F0D7-A2B2313FF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539934" y="1417836"/>
            <a:ext cx="3133725" cy="172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6011832-B899-3E17-04D3-723592501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90040" y="3962481"/>
            <a:ext cx="3183619" cy="172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749758B-0D4F-2931-53CD-B19B3E884F10}"/>
              </a:ext>
            </a:extLst>
          </p:cNvPr>
          <p:cNvSpPr txBox="1"/>
          <p:nvPr/>
        </p:nvSpPr>
        <p:spPr>
          <a:xfrm>
            <a:off x="8369994" y="3184230"/>
            <a:ext cx="347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7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Atlas 200I A2</a:t>
            </a:r>
            <a:r>
              <a:rPr lang="zh-CN" altLang="e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（</a:t>
            </a:r>
            <a:r>
              <a:rPr lang="en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20 TOPS</a:t>
            </a:r>
            <a:r>
              <a:rPr lang="zh-CN" altLang="e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" altLang="zh-CN" sz="1800" kern="1200" dirty="0">
              <a:solidFill>
                <a:srgbClr val="3741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7B7E530-CD6B-FA30-7863-CC8C3FCDB509}"/>
              </a:ext>
            </a:extLst>
          </p:cNvPr>
          <p:cNvSpPr txBox="1"/>
          <p:nvPr/>
        </p:nvSpPr>
        <p:spPr>
          <a:xfrm>
            <a:off x="8581199" y="5740698"/>
            <a:ext cx="3051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7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Atlas 200I A2</a:t>
            </a:r>
            <a:r>
              <a:rPr lang="zh-CN" altLang="e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（</a:t>
            </a:r>
            <a:r>
              <a:rPr lang="en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8 TOPS</a:t>
            </a:r>
            <a:r>
              <a:rPr lang="zh-CN" altLang="e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" altLang="zh-CN" sz="1800" kern="1200" dirty="0">
              <a:solidFill>
                <a:srgbClr val="3741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4791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7C83024-1ACC-2346-6C76-3DCED3FE2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推理</a:t>
            </a:r>
            <a:r>
              <a:rPr lang="zh-CN" altLang="en-US" dirty="0"/>
              <a:t>  </a:t>
            </a:r>
            <a:r>
              <a:rPr lang="en" altLang="zh-CN" dirty="0"/>
              <a:t>Atlas 300V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EC4EBABB-F9F8-981C-D349-40726620146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32967586"/>
              </p:ext>
            </p:extLst>
          </p:nvPr>
        </p:nvGraphicFramePr>
        <p:xfrm>
          <a:off x="623635" y="1286070"/>
          <a:ext cx="7035936" cy="5013514"/>
        </p:xfrm>
        <a:graphic>
          <a:graphicData uri="http://schemas.openxmlformats.org/drawingml/2006/table">
            <a:tbl>
              <a:tblPr/>
              <a:tblGrid>
                <a:gridCol w="930336">
                  <a:extLst>
                    <a:ext uri="{9D8B030D-6E8A-4147-A177-3AD203B41FA5}">
                      <a16:colId xmlns:a16="http://schemas.microsoft.com/office/drawing/2014/main" val="3194929814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881439621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3657114463"/>
                    </a:ext>
                  </a:extLst>
                </a:gridCol>
              </a:tblGrid>
              <a:tr h="315389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ctr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Atlas 300V 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视频解析卡</a:t>
                      </a:r>
                      <a:endParaRPr lang="zh-CN" altLang="en-US" sz="1200" kern="1200" dirty="0">
                        <a:solidFill>
                          <a:srgbClr val="374154"/>
                        </a:solidFill>
                        <a:latin typeface="Futura Medium" panose="020B0602020204020303" pitchFamily="34" charset="-79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ctr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Atlas 300V Pro </a:t>
                      </a:r>
                      <a:r>
                        <a:rPr lang="zh-CN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视频解析卡</a:t>
                      </a:r>
                      <a:endParaRPr lang="zh-CN" altLang="en-US" sz="1200" kern="1200" dirty="0">
                        <a:solidFill>
                          <a:srgbClr val="374154"/>
                        </a:solidFill>
                        <a:latin typeface="Futura Medium" panose="020B0602020204020303" pitchFamily="34" charset="-79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158664"/>
                  </a:ext>
                </a:extLst>
              </a:tr>
              <a:tr h="294760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形态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单槽位半高半长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卡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808977"/>
                  </a:ext>
                </a:extLst>
              </a:tr>
              <a:tr h="550042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AI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算力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TOPS INT8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50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TFLOPS FP16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140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TOPS INT8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70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TFLOPS FP16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407536"/>
                  </a:ext>
                </a:extLst>
              </a:tr>
              <a:tr h="550042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内存规格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LPDDR4X 24GB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总带宽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204.8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GB/s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LPDDR4X 48GB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总带宽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204.8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GB/s</a:t>
                      </a: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9704454"/>
                  </a:ext>
                </a:extLst>
              </a:tr>
              <a:tr h="294760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CPU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算力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 core * 1.9 GHz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15535"/>
                  </a:ext>
                </a:extLst>
              </a:tr>
              <a:tr h="1826452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编解码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H.264 / H.265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硬件解码，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25FPS / 80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 / 10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60FPS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H.264 / H.265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硬件编码，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25FPS / 24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 / 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60FPS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JPEG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解码能力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384FPS，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编码能力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192FPS，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最大分辨率：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8192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 8192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硬件解码，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128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30FPS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H.265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硬件解码，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128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</a:t>
                      </a:r>
                      <a:endParaRPr lang="zh-CN" alt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硬件编码，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</a:t>
                      </a:r>
                      <a:endParaRPr lang="zh-CN" alt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H.265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硬件编码，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</a:t>
                      </a:r>
                      <a:endParaRPr lang="zh-CN" alt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JPEG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解码能力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384FPS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编码能力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192FPS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最大分辨率：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8192 * 8192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235691"/>
                  </a:ext>
                </a:extLst>
              </a:tr>
              <a:tr h="294760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PCIe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接口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 x 16 Gen4.0</a:t>
                      </a:r>
                      <a:endParaRPr lang="zh-CN" altLang="en-US" sz="8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PCIe x16 Gen4.0</a:t>
                      </a:r>
                      <a:endParaRPr lang="zh-CN" altLang="en-US" sz="8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06556"/>
                  </a:ext>
                </a:extLst>
              </a:tr>
              <a:tr h="294760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最大功耗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72W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72W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674288"/>
                  </a:ext>
                </a:extLst>
              </a:tr>
              <a:tr h="297789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工作温度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0℃ ~ 55℃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32℉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～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131℉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124857"/>
                  </a:ext>
                </a:extLst>
              </a:tr>
              <a:tr h="294760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结构尺寸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169.5mm（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长）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 18.45mm（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宽）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 68.9mm（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高）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551525"/>
                  </a:ext>
                </a:extLst>
              </a:tr>
            </a:tbl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84E8E44C-122B-2566-EFAB-49E0F4B2E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754" y="4031541"/>
            <a:ext cx="3961530" cy="166286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01A8647-92BE-F576-FD74-9F91482F9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761413">
            <a:off x="8404708" y="749052"/>
            <a:ext cx="3282457" cy="339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6D4EABC-796D-AD7D-6FA4-8D6A962E8314}"/>
              </a:ext>
            </a:extLst>
          </p:cNvPr>
          <p:cNvSpPr txBox="1"/>
          <p:nvPr/>
        </p:nvSpPr>
        <p:spPr>
          <a:xfrm>
            <a:off x="8197627" y="3244334"/>
            <a:ext cx="3523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Atlas 300V Pro 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视频解析卡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FC090FF-966F-9213-5820-8D7E99478B97}"/>
              </a:ext>
            </a:extLst>
          </p:cNvPr>
          <p:cNvSpPr txBox="1"/>
          <p:nvPr/>
        </p:nvSpPr>
        <p:spPr>
          <a:xfrm>
            <a:off x="8589343" y="5659962"/>
            <a:ext cx="3350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Atlas 300V Pro 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视频解析卡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3445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A0F043-EA2E-E6E3-EEE7-FF9E77A5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推理</a:t>
            </a:r>
            <a:r>
              <a:rPr lang="zh-CN" altLang="en-US" dirty="0"/>
              <a:t>  </a:t>
            </a:r>
            <a:r>
              <a:rPr lang="en" altLang="zh-CN" dirty="0"/>
              <a:t>Atlas 300I</a:t>
            </a:r>
            <a:endParaRPr lang="zh-CN" altLang="en-US" dirty="0"/>
          </a:p>
        </p:txBody>
      </p:sp>
      <p:graphicFrame>
        <p:nvGraphicFramePr>
          <p:cNvPr id="8" name="内容占位符 5">
            <a:extLst>
              <a:ext uri="{FF2B5EF4-FFF2-40B4-BE49-F238E27FC236}">
                <a16:creationId xmlns:a16="http://schemas.microsoft.com/office/drawing/2014/main" id="{EC7348E4-252D-3FDF-FE8C-2021590831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9463887"/>
              </p:ext>
            </p:extLst>
          </p:nvPr>
        </p:nvGraphicFramePr>
        <p:xfrm>
          <a:off x="623635" y="1286071"/>
          <a:ext cx="7035936" cy="5003037"/>
        </p:xfrm>
        <a:graphic>
          <a:graphicData uri="http://schemas.openxmlformats.org/drawingml/2006/table">
            <a:tbl>
              <a:tblPr/>
              <a:tblGrid>
                <a:gridCol w="930336">
                  <a:extLst>
                    <a:ext uri="{9D8B030D-6E8A-4147-A177-3AD203B41FA5}">
                      <a16:colId xmlns:a16="http://schemas.microsoft.com/office/drawing/2014/main" val="3194929814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2881439621"/>
                    </a:ext>
                  </a:extLst>
                </a:gridCol>
                <a:gridCol w="3052800">
                  <a:extLst>
                    <a:ext uri="{9D8B030D-6E8A-4147-A177-3AD203B41FA5}">
                      <a16:colId xmlns:a16="http://schemas.microsoft.com/office/drawing/2014/main" val="3657114463"/>
                    </a:ext>
                  </a:extLst>
                </a:gridCol>
              </a:tblGrid>
              <a:tr h="293350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endParaRPr lang="zh-CN" altLang="en-US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ctr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altLang="zh-CN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Atlas 300I Pro </a:t>
                      </a:r>
                      <a:r>
                        <a:rPr lang="zh-CN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推理卡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ctr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altLang="zh-CN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Atlas 300I Duo </a:t>
                      </a:r>
                      <a:r>
                        <a:rPr lang="zh-CN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推理卡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158664"/>
                  </a:ext>
                </a:extLst>
              </a:tr>
              <a:tr h="27416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形态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单槽位半高半长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卡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1808977"/>
                  </a:ext>
                </a:extLst>
              </a:tr>
              <a:tr h="511607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AI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算力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140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TOPS INT8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70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TFLOPS FP16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280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TOPS INT8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140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TFLOPS FP16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407536"/>
                  </a:ext>
                </a:extLst>
              </a:tr>
              <a:tr h="435706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内存规格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LPDDR4X 24 GB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总带宽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204.8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GB/s</a:t>
                      </a: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LPDDR4X 48GB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总带宽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408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GB/s</a:t>
                      </a:r>
                      <a:endParaRPr lang="en" sz="1100" kern="1200" dirty="0">
                        <a:solidFill>
                          <a:srgbClr val="374154"/>
                        </a:solidFill>
                        <a:highlight>
                          <a:srgbClr val="FFFF00"/>
                        </a:highlight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9704454"/>
                  </a:ext>
                </a:extLst>
              </a:tr>
              <a:tr h="27416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CPU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算力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 core * 1.9 GHz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15535"/>
                  </a:ext>
                </a:extLst>
              </a:tr>
              <a:tr h="1969791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编解码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H.264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、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H.265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视频编解码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JPEG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图片编解码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硬件解码，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256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（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3840 * 2160 60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FPS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）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H.265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硬件解码，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256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（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3840 * 2160 60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FPS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）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JPEG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解码能力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768 FPS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编码能力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384 FPS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235691"/>
                  </a:ext>
                </a:extLst>
              </a:tr>
              <a:tr h="27416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PCIe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接口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 x 16 Gen4.0</a:t>
                      </a:r>
                      <a:endParaRPr lang="zh-CN" altLang="en-US" sz="8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PCIe x16 Gen4.0</a:t>
                      </a:r>
                      <a:endParaRPr lang="zh-CN" altLang="en-US" sz="8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06556"/>
                  </a:ext>
                </a:extLst>
              </a:tr>
              <a:tr h="27416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最大功耗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72W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72W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674288"/>
                  </a:ext>
                </a:extLst>
              </a:tr>
              <a:tr h="276981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工作温度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0℃ ~ 55℃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32℉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～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131℉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124857"/>
                  </a:ext>
                </a:extLst>
              </a:tr>
              <a:tr h="27416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结构尺寸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169.5mm（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长）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 18.45mm（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宽）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 68.9mm（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高）</a:t>
                      </a: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68415" marR="68415" marT="34207" marB="342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551525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D30DB36C-23B9-93D1-26D2-B4D1041C07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7619" y="3929538"/>
            <a:ext cx="3974702" cy="189972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37161B0-BA1B-B226-93C6-636D68E4F4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618" y="1286071"/>
            <a:ext cx="3974704" cy="192861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25EAD83-9B37-E4A7-5C98-7C4FD0ECE7F1}"/>
              </a:ext>
            </a:extLst>
          </p:cNvPr>
          <p:cNvSpPr txBox="1"/>
          <p:nvPr/>
        </p:nvSpPr>
        <p:spPr>
          <a:xfrm>
            <a:off x="7887617" y="3199354"/>
            <a:ext cx="3974704" cy="45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300I Pro </a:t>
            </a:r>
            <a:r>
              <a:rPr lang="zh-CN" altLang="en-US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4F3162B-5079-49B4-1652-0CCAF4C93846}"/>
              </a:ext>
            </a:extLst>
          </p:cNvPr>
          <p:cNvSpPr txBox="1"/>
          <p:nvPr/>
        </p:nvSpPr>
        <p:spPr>
          <a:xfrm>
            <a:off x="7887617" y="5809786"/>
            <a:ext cx="3974704" cy="45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300I Duo </a:t>
            </a:r>
            <a:r>
              <a:rPr lang="zh-CN" altLang="en-US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推理卡</a:t>
            </a:r>
          </a:p>
        </p:txBody>
      </p:sp>
    </p:spTree>
    <p:extLst>
      <p:ext uri="{BB962C8B-B14F-4D97-AF65-F5344CB8AC3E}">
        <p14:creationId xmlns:p14="http://schemas.microsoft.com/office/powerpoint/2010/main" val="196322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43E7353-4DDE-EC16-1610-5BE7D878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Atlas 800 </a:t>
            </a:r>
            <a:r>
              <a:rPr lang="zh-CN" altLang="en-US" dirty="0"/>
              <a:t>推理服务器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254F041E-0275-2958-2394-3D8B76692F5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00657990"/>
              </p:ext>
            </p:extLst>
          </p:nvPr>
        </p:nvGraphicFramePr>
        <p:xfrm>
          <a:off x="601333" y="1411174"/>
          <a:ext cx="7277487" cy="4888415"/>
        </p:xfrm>
        <a:graphic>
          <a:graphicData uri="http://schemas.openxmlformats.org/drawingml/2006/table">
            <a:tbl>
              <a:tblPr/>
              <a:tblGrid>
                <a:gridCol w="948687">
                  <a:extLst>
                    <a:ext uri="{9D8B030D-6E8A-4147-A177-3AD203B41FA5}">
                      <a16:colId xmlns:a16="http://schemas.microsoft.com/office/drawing/2014/main" val="1756136342"/>
                    </a:ext>
                  </a:extLst>
                </a:gridCol>
                <a:gridCol w="3055434">
                  <a:extLst>
                    <a:ext uri="{9D8B030D-6E8A-4147-A177-3AD203B41FA5}">
                      <a16:colId xmlns:a16="http://schemas.microsoft.com/office/drawing/2014/main" val="3881075356"/>
                    </a:ext>
                  </a:extLst>
                </a:gridCol>
                <a:gridCol w="3273366">
                  <a:extLst>
                    <a:ext uri="{9D8B030D-6E8A-4147-A177-3AD203B41FA5}">
                      <a16:colId xmlns:a16="http://schemas.microsoft.com/office/drawing/2014/main" val="2312875801"/>
                    </a:ext>
                  </a:extLst>
                </a:gridCol>
              </a:tblGrid>
              <a:tr h="396678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endParaRPr lang="en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ctr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altLang="zh-CN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Atlas 800 </a:t>
                      </a:r>
                      <a:r>
                        <a:rPr lang="zh-CN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推理服务器（</a:t>
                      </a:r>
                      <a:r>
                        <a:rPr lang="en-US" altLang="zh-CN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3000</a:t>
                      </a:r>
                      <a:r>
                        <a:rPr lang="zh-CN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）</a:t>
                      </a:r>
                      <a:endParaRPr lang="en-US" altLang="zh-CN" sz="1200" b="1" i="0" kern="1200" dirty="0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ctr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altLang="zh-CN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Atlas 800 </a:t>
                      </a:r>
                      <a:r>
                        <a:rPr lang="zh-CN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推理服务器（</a:t>
                      </a:r>
                      <a:r>
                        <a:rPr lang="en-US" altLang="zh-CN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3010</a:t>
                      </a:r>
                      <a:r>
                        <a:rPr lang="zh-CN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）</a:t>
                      </a:r>
                      <a:endParaRPr lang="en-US" altLang="zh-CN" sz="1200" b="1" i="0" kern="1200" dirty="0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569678"/>
                  </a:ext>
                </a:extLst>
              </a:tr>
              <a:tr h="70057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CPU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鲲鹏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920 * 2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1/2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Intel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® Xeon® SP Skylake </a:t>
                      </a:r>
                      <a:endParaRPr lang="en-US" altLang="zh-C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Cascade Lake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处理器，最高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205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W</a:t>
                      </a:r>
                      <a:endParaRPr lang="en-US" altLang="zh-C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945423"/>
                  </a:ext>
                </a:extLst>
              </a:tr>
              <a:tr h="369962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CPU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内存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DDR4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内存插槽，最高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3200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MT/s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highlight>
                            <a:srgbClr val="FFFF00"/>
                          </a:highlight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DDR4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内存插槽，最高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3200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MT/s</a:t>
                      </a: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587798"/>
                  </a:ext>
                </a:extLst>
              </a:tr>
              <a:tr h="369962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AI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加速卡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最大支持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Atlas 300I/V Pro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最大支持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7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Atlas 300I/V Pro</a:t>
                      </a: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456662"/>
                  </a:ext>
                </a:extLst>
              </a:tr>
              <a:tr h="536284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AI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算力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1120 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TOPS INT8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980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TOPS INT8</a:t>
                      </a: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721160"/>
                  </a:ext>
                </a:extLst>
              </a:tr>
              <a:tr h="369962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RAID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支持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RAID 0/1/10/5/50/6/60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等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RAID 0/1/5/6/10/1E/50/60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等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452384"/>
                  </a:ext>
                </a:extLst>
              </a:tr>
              <a:tr h="1031185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 err="1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PCle</a:t>
                      </a:r>
                      <a:endParaRPr lang="en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最多支持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9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PCIe4.0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接口，其中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个为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RAID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扣卡专用的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扩展槽位，另外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个为标准的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扩展槽位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 Gen3.0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接口（含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RAID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控制卡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+1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个灵活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LOM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）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653170"/>
                  </a:ext>
                </a:extLst>
              </a:tr>
              <a:tr h="373885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工作温度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5℃ ~ 40℃ (41°F ~ 104°F)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5℃ ~ 45℃ (41°F ~ 113°F)</a:t>
                      </a: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841469"/>
                  </a:ext>
                </a:extLst>
              </a:tr>
              <a:tr h="369962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形态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2U AI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服务器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2U AI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服务器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566550"/>
                  </a:ext>
                </a:extLst>
              </a:tr>
              <a:tr h="369962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结构尺寸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447mm * 790mm * 86.1mm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479889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7A5158BF-7EB4-C9D3-BAF6-B60A46E2C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286" y="1563682"/>
            <a:ext cx="3571980" cy="114245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9DA0DE-BF35-B0B2-698B-93565521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286" y="4308103"/>
            <a:ext cx="3571980" cy="1152711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8B78408-9B0D-795C-B108-4739D5FBF677}"/>
              </a:ext>
            </a:extLst>
          </p:cNvPr>
          <p:cNvSpPr txBox="1"/>
          <p:nvPr/>
        </p:nvSpPr>
        <p:spPr>
          <a:xfrm>
            <a:off x="8243286" y="2969707"/>
            <a:ext cx="3571979" cy="45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800 </a:t>
            </a:r>
            <a:r>
              <a:rPr lang="zh-CN" altLang="en-US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推理服务器（</a:t>
            </a:r>
            <a:r>
              <a:rPr lang="en-US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3000</a:t>
            </a:r>
            <a:r>
              <a:rPr lang="zh-CN" altLang="en-US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）</a:t>
            </a:r>
            <a:endParaRPr lang="en-US" altLang="zh-CN" sz="18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C5BD491-D140-1573-5826-E7352B5FCCCC}"/>
              </a:ext>
            </a:extLst>
          </p:cNvPr>
          <p:cNvSpPr txBox="1"/>
          <p:nvPr/>
        </p:nvSpPr>
        <p:spPr>
          <a:xfrm>
            <a:off x="8243286" y="5652623"/>
            <a:ext cx="3571980" cy="45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800 </a:t>
            </a:r>
            <a:r>
              <a:rPr lang="zh-CN" altLang="en-US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推理服务器（</a:t>
            </a:r>
            <a:r>
              <a:rPr lang="en-US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3010</a:t>
            </a:r>
            <a:r>
              <a:rPr lang="zh-CN" altLang="en-US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）</a:t>
            </a:r>
            <a:endParaRPr lang="en-US" altLang="zh-CN" sz="18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778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421B267-FBA7-0817-A099-6990C21AC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286" y="1563682"/>
            <a:ext cx="3571980" cy="114245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627F2CAD-B0C8-DD39-D5EE-85ED955B5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Atlas 800 </a:t>
            </a:r>
            <a:r>
              <a:rPr lang="zh-CN" altLang="en-US" dirty="0"/>
              <a:t>训练服务器</a:t>
            </a:r>
          </a:p>
        </p:txBody>
      </p:sp>
      <p:graphicFrame>
        <p:nvGraphicFramePr>
          <p:cNvPr id="8" name="内容占位符 6">
            <a:extLst>
              <a:ext uri="{FF2B5EF4-FFF2-40B4-BE49-F238E27FC236}">
                <a16:creationId xmlns:a16="http://schemas.microsoft.com/office/drawing/2014/main" id="{FA9C3E95-9F92-34AC-0BC9-53B257CE91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9577419"/>
              </p:ext>
            </p:extLst>
          </p:nvPr>
        </p:nvGraphicFramePr>
        <p:xfrm>
          <a:off x="601333" y="1411175"/>
          <a:ext cx="7316033" cy="4905594"/>
        </p:xfrm>
        <a:graphic>
          <a:graphicData uri="http://schemas.openxmlformats.org/drawingml/2006/table">
            <a:tbl>
              <a:tblPr/>
              <a:tblGrid>
                <a:gridCol w="983153">
                  <a:extLst>
                    <a:ext uri="{9D8B030D-6E8A-4147-A177-3AD203B41FA5}">
                      <a16:colId xmlns:a16="http://schemas.microsoft.com/office/drawing/2014/main" val="1756136342"/>
                    </a:ext>
                  </a:extLst>
                </a:gridCol>
                <a:gridCol w="3166440">
                  <a:extLst>
                    <a:ext uri="{9D8B030D-6E8A-4147-A177-3AD203B41FA5}">
                      <a16:colId xmlns:a16="http://schemas.microsoft.com/office/drawing/2014/main" val="3881075356"/>
                    </a:ext>
                  </a:extLst>
                </a:gridCol>
                <a:gridCol w="3166440">
                  <a:extLst>
                    <a:ext uri="{9D8B030D-6E8A-4147-A177-3AD203B41FA5}">
                      <a16:colId xmlns:a16="http://schemas.microsoft.com/office/drawing/2014/main" val="2362866809"/>
                    </a:ext>
                  </a:extLst>
                </a:gridCol>
              </a:tblGrid>
              <a:tr h="383958">
                <a:tc>
                  <a:txBody>
                    <a:bodyPr/>
                    <a:lstStyle/>
                    <a:p>
                      <a:pPr marL="88900" marR="0" lvl="0" indent="0" algn="ctr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" sz="1200" b="1" i="0" kern="1200" dirty="0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0" algn="ctr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altLang="zh-CN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Atlas 500 Pro </a:t>
                      </a:r>
                      <a:r>
                        <a:rPr lang="zh-CN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智能边缘服务器</a:t>
                      </a:r>
                      <a:endParaRPr lang="en-US" altLang="zh-CN" sz="1200" b="1" i="0" kern="1200" dirty="0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8900" marR="0" lvl="0" indent="0" algn="ctr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altLang="zh-CN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Atlas 800T A2</a:t>
                      </a:r>
                      <a:r>
                        <a:rPr lang="zh-CN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Futura Medium" panose="020B0602020204020303" pitchFamily="34" charset="-79"/>
                          <a:ea typeface="+mn-ea"/>
                          <a:cs typeface="Futura Medium" panose="020B0602020204020303" pitchFamily="34" charset="-79"/>
                        </a:rPr>
                        <a:t>训练服务器</a:t>
                      </a:r>
                      <a:endParaRPr lang="en-US" altLang="zh-CN" sz="1200" b="1" i="0" kern="1200" dirty="0">
                        <a:solidFill>
                          <a:schemeClr val="tx1"/>
                        </a:solidFill>
                        <a:effectLst/>
                        <a:latin typeface="Futura Medium" panose="020B0602020204020303" pitchFamily="34" charset="-79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569678"/>
                  </a:ext>
                </a:extLst>
              </a:tr>
              <a:tr h="678108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CPU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*鲲鹏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920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 *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鲲鹏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920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945423"/>
                  </a:ext>
                </a:extLst>
              </a:tr>
              <a:tr h="358098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CPU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 内存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DDR4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内存插槽，最高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3200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MT/s</a:t>
                      </a: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DDR4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内存插槽，最高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3200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MT/s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587798"/>
                  </a:ext>
                </a:extLst>
              </a:tr>
              <a:tr h="358098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AI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加速卡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最大支持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Atlas 300I/V Pro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推理卡</a:t>
                      </a: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456662"/>
                  </a:ext>
                </a:extLst>
              </a:tr>
              <a:tr h="519087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AI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算力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420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TOPS INT8</a:t>
                      </a: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721160"/>
                  </a:ext>
                </a:extLst>
              </a:tr>
              <a:tr h="358098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RAID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支持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RAID 1/5/6/10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等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RAID 0/1/10/5/50/6/60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等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452384"/>
                  </a:ext>
                </a:extLst>
              </a:tr>
              <a:tr h="998118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" sz="1100" b="1" kern="1200" dirty="0" err="1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PCle</a:t>
                      </a:r>
                      <a:endParaRPr lang="en" sz="1100" b="1" kern="12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最多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 4.0 x8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标准扩展槽位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最多支持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个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PCIe 4.0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扩展插槽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653170"/>
                  </a:ext>
                </a:extLst>
              </a:tr>
              <a:tr h="518650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工作温度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长期：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5℃ ~ 50℃</a:t>
                      </a:r>
                    </a:p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短期：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0℃ ~ 55℃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5℃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～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35℃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41℉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～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95℉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）</a:t>
                      </a: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841469"/>
                  </a:ext>
                </a:extLst>
              </a:tr>
              <a:tr h="358098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形态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2U AI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服务器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4U AI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服务器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566550"/>
                  </a:ext>
                </a:extLst>
              </a:tr>
              <a:tr h="358098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网络</a:t>
                      </a: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*10GE/25GE（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光口）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+2*</a:t>
                      </a:r>
                      <a:r>
                        <a:rPr 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GE（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电口）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66700" marR="0" lvl="0" indent="-17780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 * 200GE QSFP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接口直出，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RoCE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协议</a:t>
                      </a:r>
                      <a:endParaRPr lang="en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59456" marR="59456" marT="29728" marB="2972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479889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A1CC0E88-D527-CCA4-7180-02ED2FB0C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26" y="3735659"/>
            <a:ext cx="3676282" cy="155804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9B14026-20C8-F994-F1BA-B877E9F2A28F}"/>
              </a:ext>
            </a:extLst>
          </p:cNvPr>
          <p:cNvSpPr txBox="1"/>
          <p:nvPr/>
        </p:nvSpPr>
        <p:spPr>
          <a:xfrm>
            <a:off x="8142925" y="2755694"/>
            <a:ext cx="3571980" cy="45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500 Pro </a:t>
            </a:r>
            <a:r>
              <a:rPr lang="zh-CN" altLang="en-US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智能边缘服务器</a:t>
            </a:r>
            <a:endParaRPr lang="en-US" altLang="zh-CN" sz="18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FBEC19-DFA1-9D18-A54C-26BA171F681D}"/>
              </a:ext>
            </a:extLst>
          </p:cNvPr>
          <p:cNvSpPr txBox="1"/>
          <p:nvPr/>
        </p:nvSpPr>
        <p:spPr>
          <a:xfrm>
            <a:off x="8195077" y="5617086"/>
            <a:ext cx="3571980" cy="45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800T A2</a:t>
            </a:r>
            <a:r>
              <a:rPr lang="zh-CN" altLang="en-US" sz="18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训练服务器</a:t>
            </a:r>
            <a:endParaRPr lang="en-US" altLang="zh-CN" sz="18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8901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5AC358-3B58-AC01-24E7-4984D1C5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训练推理系列硬件产品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3D3AA6-11F6-8DE2-F34B-797DE7C8E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6660" y="1590163"/>
            <a:ext cx="3245838" cy="58919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边缘端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4F100F74-9D30-5406-FEF8-33AE22B2273F}"/>
              </a:ext>
            </a:extLst>
          </p:cNvPr>
          <p:cNvSpPr txBox="1">
            <a:spLocks/>
          </p:cNvSpPr>
          <p:nvPr/>
        </p:nvSpPr>
        <p:spPr>
          <a:xfrm>
            <a:off x="4240348" y="1590163"/>
            <a:ext cx="3245838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云端推理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33A3FD7F-4CF4-7A8F-88C4-DB83A59355D0}"/>
              </a:ext>
            </a:extLst>
          </p:cNvPr>
          <p:cNvSpPr txBox="1">
            <a:spLocks/>
          </p:cNvSpPr>
          <p:nvPr/>
        </p:nvSpPr>
        <p:spPr>
          <a:xfrm>
            <a:off x="7634036" y="1590163"/>
            <a:ext cx="3245838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云端训练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911808D1-1B5D-18D4-E25E-BF17E38347E1}"/>
              </a:ext>
            </a:extLst>
          </p:cNvPr>
          <p:cNvSpPr/>
          <p:nvPr/>
        </p:nvSpPr>
        <p:spPr>
          <a:xfrm>
            <a:off x="667984" y="2179353"/>
            <a:ext cx="10860794" cy="663855"/>
          </a:xfrm>
          <a:prstGeom prst="rightArrow">
            <a:avLst>
              <a:gd name="adj1" fmla="val 50000"/>
              <a:gd name="adj2" fmla="val 60417"/>
            </a:avLst>
          </a:prstGeom>
          <a:gradFill>
            <a:gsLst>
              <a:gs pos="2000">
                <a:schemeClr val="bg1"/>
              </a:gs>
              <a:gs pos="100000">
                <a:srgbClr val="C0000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50540B2-2EDF-B913-8120-80B69038D739}"/>
              </a:ext>
            </a:extLst>
          </p:cNvPr>
          <p:cNvSpPr txBox="1">
            <a:spLocks/>
          </p:cNvSpPr>
          <p:nvPr/>
        </p:nvSpPr>
        <p:spPr>
          <a:xfrm>
            <a:off x="846660" y="2708100"/>
            <a:ext cx="3245838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20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TFLOPS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55AFA2-D81E-A79F-94A9-FC2266E094B4}"/>
              </a:ext>
            </a:extLst>
          </p:cNvPr>
          <p:cNvSpPr txBox="1"/>
          <p:nvPr/>
        </p:nvSpPr>
        <p:spPr>
          <a:xfrm>
            <a:off x="766601" y="4371813"/>
            <a:ext cx="995544" cy="375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7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Atlas 200I A2</a:t>
            </a:r>
            <a:r>
              <a:rPr lang="zh-CN" altLang="e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（</a:t>
            </a: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20 TOPS</a:t>
            </a:r>
            <a:r>
              <a:rPr lang="zh-CN" altLang="e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" altLang="zh-CN" sz="1000" kern="1200" dirty="0">
              <a:solidFill>
                <a:srgbClr val="3741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92058A9E-6A44-1727-EC2E-9AC342D0B5DA}"/>
              </a:ext>
            </a:extLst>
          </p:cNvPr>
          <p:cNvSpPr txBox="1">
            <a:spLocks/>
          </p:cNvSpPr>
          <p:nvPr/>
        </p:nvSpPr>
        <p:spPr>
          <a:xfrm>
            <a:off x="4240348" y="2677208"/>
            <a:ext cx="3245838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>
                <a:solidFill>
                  <a:schemeClr val="tx1"/>
                </a:solidFill>
              </a:rPr>
              <a:t>1000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TFLOPS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D56EAE90-61B6-00C5-F6D6-8EC68ED5F91B}"/>
              </a:ext>
            </a:extLst>
          </p:cNvPr>
          <p:cNvSpPr txBox="1">
            <a:spLocks/>
          </p:cNvSpPr>
          <p:nvPr/>
        </p:nvSpPr>
        <p:spPr>
          <a:xfrm>
            <a:off x="7486186" y="2722393"/>
            <a:ext cx="3245838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>
                <a:solidFill>
                  <a:schemeClr val="tx1"/>
                </a:solidFill>
              </a:rPr>
              <a:t>&gt;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2000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TFLOPS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3D904E1-160C-834D-591D-7A6B2127BD73}"/>
              </a:ext>
            </a:extLst>
          </p:cNvPr>
          <p:cNvSpPr txBox="1"/>
          <p:nvPr/>
        </p:nvSpPr>
        <p:spPr>
          <a:xfrm>
            <a:off x="1969720" y="4364105"/>
            <a:ext cx="1453049" cy="39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00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Atlas 300V Pro </a:t>
            </a:r>
            <a:r>
              <a:rPr lang="zh-CN" altLang="en-US" sz="1000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视频解析卡</a:t>
            </a:r>
            <a:endParaRPr lang="zh-CN" altLang="en-US" sz="1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1145292-9D04-F7E5-B603-32B83D569906}"/>
              </a:ext>
            </a:extLst>
          </p:cNvPr>
          <p:cNvSpPr txBox="1"/>
          <p:nvPr/>
        </p:nvSpPr>
        <p:spPr>
          <a:xfrm>
            <a:off x="3750627" y="4364105"/>
            <a:ext cx="1303824" cy="39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00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Atlas 300V Pro </a:t>
            </a:r>
            <a:r>
              <a:rPr lang="zh-CN" altLang="en-US" sz="1000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视频解析卡</a:t>
            </a:r>
            <a:endParaRPr lang="zh-CN" altLang="en-US" sz="1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326C537-5DD0-0B06-EEF0-50637656A5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2568" y="4992432"/>
            <a:ext cx="1387353" cy="67317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26F7D51-B5BF-9D3F-B921-58B8DABBD1B0}"/>
              </a:ext>
            </a:extLst>
          </p:cNvPr>
          <p:cNvSpPr txBox="1"/>
          <p:nvPr/>
        </p:nvSpPr>
        <p:spPr>
          <a:xfrm>
            <a:off x="2002568" y="5663536"/>
            <a:ext cx="1387353" cy="51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300I Pro 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推理卡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620B6E1-13EA-1CD9-DFFC-403061ABB9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8335" y="4992442"/>
            <a:ext cx="1408409" cy="67315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0523955-C1CE-27F6-564C-D2533EA50480}"/>
              </a:ext>
            </a:extLst>
          </p:cNvPr>
          <p:cNvSpPr txBox="1"/>
          <p:nvPr/>
        </p:nvSpPr>
        <p:spPr>
          <a:xfrm>
            <a:off x="3698334" y="5663536"/>
            <a:ext cx="1408410" cy="51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300I Duo 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推理卡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174C9A7-8781-3915-5434-F9DA916FDD0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409" y="3732417"/>
            <a:ext cx="1667405" cy="533299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3595398A-8C09-1D99-58F9-244E8761585B}"/>
              </a:ext>
            </a:extLst>
          </p:cNvPr>
          <p:cNvSpPr txBox="1"/>
          <p:nvPr/>
        </p:nvSpPr>
        <p:spPr>
          <a:xfrm>
            <a:off x="5416409" y="4302172"/>
            <a:ext cx="1667405" cy="51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800 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推理服务器（</a:t>
            </a:r>
            <a:r>
              <a:rPr lang="en-US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3000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）</a:t>
            </a:r>
            <a:endParaRPr lang="en-US" altLang="zh-CN" sz="10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CFFD3E1-74D4-BC76-EAFC-370CE308C53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409" y="5040418"/>
            <a:ext cx="1667405" cy="5772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2093290-8829-45B3-FF0B-0AE9AD73048B}"/>
              </a:ext>
            </a:extLst>
          </p:cNvPr>
          <p:cNvSpPr txBox="1"/>
          <p:nvPr/>
        </p:nvSpPr>
        <p:spPr>
          <a:xfrm>
            <a:off x="5416409" y="5663536"/>
            <a:ext cx="1667405" cy="51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800 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推理服务器（</a:t>
            </a:r>
            <a:r>
              <a:rPr lang="en-US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3010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）</a:t>
            </a:r>
            <a:endParaRPr lang="en-US" altLang="zh-CN" sz="10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3B72854-80EB-A536-133A-8AD8EBF0B3A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7341" y="3716851"/>
            <a:ext cx="1764739" cy="56443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980051F7-F68E-D5AC-857B-8ABA94FA1453}"/>
              </a:ext>
            </a:extLst>
          </p:cNvPr>
          <p:cNvSpPr txBox="1"/>
          <p:nvPr/>
        </p:nvSpPr>
        <p:spPr>
          <a:xfrm>
            <a:off x="7427341" y="4302172"/>
            <a:ext cx="1764739" cy="51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500 Pro 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智能边缘服务器</a:t>
            </a:r>
            <a:endParaRPr lang="en-US" altLang="zh-CN" sz="10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82123FA1-78A9-88DC-88FE-4595CBD2057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6023" y="3622115"/>
            <a:ext cx="1778873" cy="75390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A139E1C8-08CC-0BD5-1DFD-65ACB2D4C682}"/>
              </a:ext>
            </a:extLst>
          </p:cNvPr>
          <p:cNvSpPr txBox="1"/>
          <p:nvPr/>
        </p:nvSpPr>
        <p:spPr>
          <a:xfrm>
            <a:off x="9511257" y="4487732"/>
            <a:ext cx="1728404" cy="143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800T A2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训练服务器</a:t>
            </a:r>
            <a:endParaRPr lang="en-US" altLang="zh-CN" sz="10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EEEB3314-E719-D257-6CF6-3F471A7BD06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466" y="3699705"/>
            <a:ext cx="1366147" cy="598723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66E383A-4416-D018-B980-2AFFB68868E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171" y="3699705"/>
            <a:ext cx="1366147" cy="598723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1CFDD20A-02E7-2E40-42FE-AC424750797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866" y="3712582"/>
            <a:ext cx="755015" cy="5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5AC358-3B58-AC01-24E7-4984D1C5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训练推理系列硬件产品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33A3FD7F-4CF4-7A8F-88C4-DB83A59355D0}"/>
              </a:ext>
            </a:extLst>
          </p:cNvPr>
          <p:cNvSpPr txBox="1">
            <a:spLocks/>
          </p:cNvSpPr>
          <p:nvPr/>
        </p:nvSpPr>
        <p:spPr>
          <a:xfrm>
            <a:off x="1271239" y="1590163"/>
            <a:ext cx="9608635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云端训练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911808D1-1B5D-18D4-E25E-BF17E38347E1}"/>
              </a:ext>
            </a:extLst>
          </p:cNvPr>
          <p:cNvSpPr/>
          <p:nvPr/>
        </p:nvSpPr>
        <p:spPr>
          <a:xfrm>
            <a:off x="667984" y="2179353"/>
            <a:ext cx="10860794" cy="663855"/>
          </a:xfrm>
          <a:prstGeom prst="rightArrow">
            <a:avLst>
              <a:gd name="adj1" fmla="val 50000"/>
              <a:gd name="adj2" fmla="val 60417"/>
            </a:avLst>
          </a:prstGeom>
          <a:gradFill>
            <a:gsLst>
              <a:gs pos="2000">
                <a:schemeClr val="bg1"/>
              </a:gs>
              <a:gs pos="100000">
                <a:srgbClr val="C0000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6A86EF8-8EE1-28C1-B110-93610CF7C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02116" y="2746758"/>
            <a:ext cx="1778873" cy="349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D6FE261-EAB3-6F5D-8D51-68940933C9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796" y="5283682"/>
            <a:ext cx="1778873" cy="75390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C0ADBB-F349-810B-0A21-97399D6E01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795" y="4529779"/>
            <a:ext cx="1778873" cy="75390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358B7C-23BA-EABA-DFB5-19C2FD0C43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795" y="3741233"/>
            <a:ext cx="1778873" cy="75390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DADFC62-DC8F-D17E-A056-46C2F8AAA7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795" y="3018431"/>
            <a:ext cx="1778873" cy="75390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20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5AC358-3B58-AC01-24E7-4984D1C5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训练推理系列硬件产品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33A3FD7F-4CF4-7A8F-88C4-DB83A59355D0}"/>
              </a:ext>
            </a:extLst>
          </p:cNvPr>
          <p:cNvSpPr txBox="1">
            <a:spLocks/>
          </p:cNvSpPr>
          <p:nvPr/>
        </p:nvSpPr>
        <p:spPr>
          <a:xfrm>
            <a:off x="1126273" y="1590163"/>
            <a:ext cx="9753601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云端训练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911808D1-1B5D-18D4-E25E-BF17E38347E1}"/>
              </a:ext>
            </a:extLst>
          </p:cNvPr>
          <p:cNvSpPr/>
          <p:nvPr/>
        </p:nvSpPr>
        <p:spPr>
          <a:xfrm>
            <a:off x="667984" y="2179353"/>
            <a:ext cx="10860794" cy="663855"/>
          </a:xfrm>
          <a:prstGeom prst="rightArrow">
            <a:avLst>
              <a:gd name="adj1" fmla="val 50000"/>
              <a:gd name="adj2" fmla="val 60417"/>
            </a:avLst>
          </a:prstGeom>
          <a:gradFill>
            <a:gsLst>
              <a:gs pos="2000">
                <a:schemeClr val="bg1"/>
              </a:gs>
              <a:gs pos="100000">
                <a:srgbClr val="C0000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6A86EF8-8EE1-28C1-B110-93610CF7C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7553" y="3135984"/>
            <a:ext cx="1479609" cy="29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674F226-3A54-95D1-5FFA-7FCF024C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976" y="3135984"/>
            <a:ext cx="5501802" cy="272655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0A6D7F5-626B-9A0D-B3D4-37A0A3A59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30969" y="3124323"/>
            <a:ext cx="1479609" cy="29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5D0D423-85DC-0748-BA28-D97609730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04385" y="3124323"/>
            <a:ext cx="1479609" cy="29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93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A886A44-E4B7-BAD6-B0F6-B2C995C475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服务器硬件</a:t>
            </a:r>
            <a:endParaRPr kumimoji="1" lang="en-US" altLang="zh-CN" dirty="0"/>
          </a:p>
          <a:p>
            <a:r>
              <a:rPr kumimoji="1" lang="zh-CN" altLang="en-US" dirty="0"/>
              <a:t>拆解介绍</a:t>
            </a:r>
          </a:p>
        </p:txBody>
      </p:sp>
    </p:spTree>
    <p:extLst>
      <p:ext uri="{BB962C8B-B14F-4D97-AF65-F5344CB8AC3E}">
        <p14:creationId xmlns:p14="http://schemas.microsoft.com/office/powerpoint/2010/main" val="3217233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About</a:t>
            </a:r>
            <a:endParaRPr lang="zh-CN" altLang="en-US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latin typeface="Gill Sans MT" panose="020B0502020104020203" pitchFamily="34" charset="0"/>
              </a:rPr>
              <a:t>昇腾全栈介绍：</a:t>
            </a:r>
            <a:r>
              <a:rPr lang="zh-CN" altLang="en-US" dirty="0">
                <a:latin typeface="Gill Sans MT" panose="020B0502020104020203" pitchFamily="34" charset="0"/>
              </a:rPr>
              <a:t>全栈全场景 </a:t>
            </a:r>
            <a:r>
              <a:rPr lang="en-US" altLang="zh-CN" dirty="0">
                <a:latin typeface="Gill Sans MT" panose="020B0502020104020203" pitchFamily="34" charset="0"/>
              </a:rPr>
              <a:t>vs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</a:rPr>
              <a:t> 系统</a:t>
            </a:r>
            <a:endParaRPr lang="en-US" altLang="zh-CN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Atlas </a:t>
            </a:r>
            <a:r>
              <a:rPr lang="zh-CN" altLang="en-US" sz="2800" b="1" dirty="0">
                <a:latin typeface="Gill Sans MT" panose="020B0502020104020203" pitchFamily="34" charset="0"/>
              </a:rPr>
              <a:t>硬件介绍：</a:t>
            </a:r>
            <a:r>
              <a:rPr lang="zh-CN" altLang="en-US" sz="2000" dirty="0">
                <a:latin typeface="Gill Sans MT" panose="020B0502020104020203" pitchFamily="34" charset="0"/>
              </a:rPr>
              <a:t>边缘推理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–</a:t>
            </a:r>
            <a:r>
              <a:rPr lang="zh-CN" altLang="en-US" dirty="0">
                <a:latin typeface="Gill Sans MT" panose="020B0502020104020203" pitchFamily="34" charset="0"/>
              </a:rPr>
              <a:t> 云端推理 </a:t>
            </a:r>
            <a:r>
              <a:rPr lang="en-US" altLang="zh-CN" dirty="0">
                <a:latin typeface="Gill Sans MT" panose="020B0502020104020203" pitchFamily="34" charset="0"/>
              </a:rPr>
              <a:t>–</a:t>
            </a:r>
            <a:r>
              <a:rPr lang="zh-CN" altLang="en-US" dirty="0">
                <a:latin typeface="Gill Sans MT" panose="020B0502020104020203" pitchFamily="34" charset="0"/>
              </a:rPr>
              <a:t> 云端训练 </a:t>
            </a:r>
            <a:r>
              <a:rPr lang="en-US" altLang="zh-CN" dirty="0">
                <a:latin typeface="Gill Sans MT" panose="020B0502020104020203" pitchFamily="34" charset="0"/>
              </a:rPr>
              <a:t>–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AI</a:t>
            </a:r>
            <a:r>
              <a:rPr lang="zh-CN" altLang="en-US" dirty="0">
                <a:latin typeface="Gill Sans MT" panose="020B0502020104020203" pitchFamily="34" charset="0"/>
              </a:rPr>
              <a:t> 集群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latin typeface="Gill Sans MT" panose="020B0502020104020203" pitchFamily="34" charset="0"/>
              </a:rPr>
              <a:t>服务器爆炸视图：</a:t>
            </a:r>
            <a:r>
              <a:rPr lang="zh-CN" altLang="en-US" sz="2000" dirty="0">
                <a:latin typeface="Gill Sans MT" panose="020B0502020104020203" pitchFamily="34" charset="0"/>
              </a:rPr>
              <a:t>了解每个部件的细节内容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8CD69B0-2099-34B0-8676-E016EF1B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Atlas 800 </a:t>
            </a:r>
            <a:r>
              <a:rPr lang="zh-CN" altLang="en-US" dirty="0"/>
              <a:t>训练服务器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85E7B36-018F-A3BB-0321-BA9A50AEAB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https://support.huawei.com/enterprise/zh/ascend-computing/atlas-800-9000-a2-pid-254184887</a:t>
            </a:r>
            <a:endParaRPr lang="e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5463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A886A44-E4B7-BAD6-B0F6-B2C995C475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小结与思考</a:t>
            </a:r>
          </a:p>
        </p:txBody>
      </p:sp>
    </p:spTree>
    <p:extLst>
      <p:ext uri="{BB962C8B-B14F-4D97-AF65-F5344CB8AC3E}">
        <p14:creationId xmlns:p14="http://schemas.microsoft.com/office/powerpoint/2010/main" val="290116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1432694-84B9-ABE2-2877-8E170C19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思考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C489B53-8770-1888-D77A-815559F352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那么多不同的训练和推理产品形态，对应的 </a:t>
            </a:r>
            <a:r>
              <a:rPr lang="en-US" altLang="zh-CN" dirty="0"/>
              <a:t>AI</a:t>
            </a:r>
            <a:r>
              <a:rPr lang="zh-CN" altLang="en-US" dirty="0"/>
              <a:t> 芯片到底有多少种？怎么组合？</a:t>
            </a:r>
            <a:endParaRPr lang="en-US" altLang="zh-CN" dirty="0"/>
          </a:p>
          <a:p>
            <a:r>
              <a:rPr lang="zh-CN" altLang="en-US" dirty="0"/>
              <a:t>你还想了解昇腾哪些内容呢？</a:t>
            </a:r>
          </a:p>
        </p:txBody>
      </p:sp>
    </p:spTree>
    <p:extLst>
      <p:ext uri="{BB962C8B-B14F-4D97-AF65-F5344CB8AC3E}">
        <p14:creationId xmlns:p14="http://schemas.microsoft.com/office/powerpoint/2010/main" val="278619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371C6D-6BC5-0CA6-E3B9-380D768DD6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昇腾全栈</a:t>
            </a:r>
          </a:p>
        </p:txBody>
      </p:sp>
    </p:spTree>
    <p:extLst>
      <p:ext uri="{BB962C8B-B14F-4D97-AF65-F5344CB8AC3E}">
        <p14:creationId xmlns:p14="http://schemas.microsoft.com/office/powerpoint/2010/main" val="397868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54A829C-4476-8FB6-F539-CF2269A3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什么是昇腾计算产业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2F0B27-A214-28DC-1832-D21989DC14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昇腾计算产业是基于昇腾系列（</a:t>
            </a:r>
            <a:r>
              <a:rPr lang="en" altLang="zh-CN" dirty="0"/>
              <a:t>HUAWEI Ascend</a:t>
            </a:r>
            <a:r>
              <a:rPr lang="zh-CN" altLang="en" dirty="0"/>
              <a:t>）</a:t>
            </a:r>
            <a:r>
              <a:rPr lang="zh-CN" altLang="en-US" dirty="0"/>
              <a:t>处理器和基础软件构建的全栈 </a:t>
            </a:r>
            <a:r>
              <a:rPr lang="en" altLang="zh-CN" dirty="0"/>
              <a:t>AI</a:t>
            </a:r>
            <a:r>
              <a:rPr lang="zh-CN" altLang="en-US" dirty="0"/>
              <a:t>计算基础设施、行业应用及服务，包括昇腾系列处理器、系列硬件、</a:t>
            </a:r>
            <a:r>
              <a:rPr lang="en" altLang="zh-CN" dirty="0"/>
              <a:t>CANN</a:t>
            </a:r>
            <a:r>
              <a:rPr lang="zh-CN" altLang="en" dirty="0"/>
              <a:t>（</a:t>
            </a:r>
            <a:r>
              <a:rPr lang="en" altLang="zh-CN" dirty="0"/>
              <a:t>Compute Architecture for Neural Networks</a:t>
            </a:r>
            <a:r>
              <a:rPr lang="zh-CN" altLang="en" dirty="0"/>
              <a:t>，</a:t>
            </a:r>
            <a:r>
              <a:rPr lang="zh-CN" altLang="en-US" dirty="0"/>
              <a:t>异构计算架构）、</a:t>
            </a:r>
            <a:r>
              <a:rPr lang="en" altLang="zh-CN" dirty="0"/>
              <a:t>AI</a:t>
            </a:r>
            <a:r>
              <a:rPr lang="zh-CN" altLang="en-US" dirty="0"/>
              <a:t>计算框架、应用使能、开发工具链、管理运维工具、行业应用及服务等全产业链。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67C70D-D830-83D3-1197-D0E4E6EB5BB1}"/>
              </a:ext>
            </a:extLst>
          </p:cNvPr>
          <p:cNvSpPr txBox="1"/>
          <p:nvPr/>
        </p:nvSpPr>
        <p:spPr>
          <a:xfrm>
            <a:off x="932380" y="5404475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32FF"/>
                </a:solidFill>
                <a:latin typeface="Gill Sans MT" panose="020B0502020104020203" pitchFamily="34" charset="0"/>
              </a:rPr>
              <a:t>https://www.hiascend.com/</a:t>
            </a:r>
          </a:p>
        </p:txBody>
      </p:sp>
    </p:spTree>
    <p:extLst>
      <p:ext uri="{BB962C8B-B14F-4D97-AF65-F5344CB8AC3E}">
        <p14:creationId xmlns:p14="http://schemas.microsoft.com/office/powerpoint/2010/main" val="162287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912E80B-1697-530D-41F5-E3BE3E67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>
                <a:effectLst/>
                <a:latin typeface="Helvetica Neue" panose="02000503000000020004" pitchFamily="2" charset="0"/>
              </a:rPr>
              <a:t>昇腾全栈 </a:t>
            </a:r>
            <a:r>
              <a:rPr lang="en" altLang="zh-CN" i="0" dirty="0">
                <a:effectLst/>
                <a:latin typeface="Helvetica Neue" panose="02000503000000020004" pitchFamily="2" charset="0"/>
              </a:rPr>
              <a:t>AI </a:t>
            </a:r>
            <a:r>
              <a:rPr lang="zh-CN" altLang="en-US" i="0" dirty="0">
                <a:effectLst/>
                <a:latin typeface="Helvetica Neue" panose="02000503000000020004" pitchFamily="2" charset="0"/>
              </a:rPr>
              <a:t>软硬件平台，构筑智能世界的基石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4D2097-306C-32D0-3F84-0E15C8ED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2" y="1573964"/>
            <a:ext cx="11226417" cy="446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0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912E80B-1697-530D-41F5-E3BE3E67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昇腾全栈 </a:t>
            </a:r>
            <a:r>
              <a:rPr lang="en" altLang="zh-CN" dirty="0"/>
              <a:t>AI </a:t>
            </a:r>
            <a:r>
              <a:rPr lang="zh-CN" altLang="en-US" dirty="0"/>
              <a:t>软硬件平台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系统架构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44D2097-306C-32D0-3F84-0E15C8ED4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683" y="2409357"/>
            <a:ext cx="6077789" cy="33714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736D752-8132-07BC-1A9B-EF4BB92733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9145" y="2301411"/>
            <a:ext cx="5173305" cy="34793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E951F2C-AFB5-9B38-6919-D49DA2F0064A}"/>
              </a:ext>
            </a:extLst>
          </p:cNvPr>
          <p:cNvSpPr txBox="1"/>
          <p:nvPr/>
        </p:nvSpPr>
        <p:spPr>
          <a:xfrm>
            <a:off x="313950" y="1781763"/>
            <a:ext cx="610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昇腾 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 全栈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7068E7-C5D3-A9C7-1BFB-5C088D39D3AF}"/>
              </a:ext>
            </a:extLst>
          </p:cNvPr>
          <p:cNvSpPr txBox="1"/>
          <p:nvPr/>
        </p:nvSpPr>
        <p:spPr>
          <a:xfrm>
            <a:off x="6749145" y="1781763"/>
            <a:ext cx="5447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anose="020B0502020104020203" pitchFamily="34" charset="0"/>
              </a:rPr>
              <a:t> 系统全栈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479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C87F7E6-AF8C-6135-18E1-7948B3A029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r>
              <a:rPr lang="zh-CN" altLang="en-US" dirty="0"/>
              <a:t> </a:t>
            </a:r>
            <a:r>
              <a:rPr lang="en" altLang="zh-CN" dirty="0"/>
              <a:t>Atlas</a:t>
            </a:r>
            <a:r>
              <a:rPr lang="zh-CN" altLang="en-US" dirty="0"/>
              <a:t>系列硬件</a:t>
            </a:r>
          </a:p>
        </p:txBody>
      </p:sp>
    </p:spTree>
    <p:extLst>
      <p:ext uri="{BB962C8B-B14F-4D97-AF65-F5344CB8AC3E}">
        <p14:creationId xmlns:p14="http://schemas.microsoft.com/office/powerpoint/2010/main" val="3887233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5AC358-3B58-AC01-24E7-4984D1C5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训练推理系列硬件产品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3D3AA6-11F6-8DE2-F34B-797DE7C8E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6660" y="1590163"/>
            <a:ext cx="3245838" cy="58919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边缘端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4F100F74-9D30-5406-FEF8-33AE22B2273F}"/>
              </a:ext>
            </a:extLst>
          </p:cNvPr>
          <p:cNvSpPr txBox="1">
            <a:spLocks/>
          </p:cNvSpPr>
          <p:nvPr/>
        </p:nvSpPr>
        <p:spPr>
          <a:xfrm>
            <a:off x="4240348" y="1590163"/>
            <a:ext cx="3245838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云端推理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33A3FD7F-4CF4-7A8F-88C4-DB83A59355D0}"/>
              </a:ext>
            </a:extLst>
          </p:cNvPr>
          <p:cNvSpPr txBox="1">
            <a:spLocks/>
          </p:cNvSpPr>
          <p:nvPr/>
        </p:nvSpPr>
        <p:spPr>
          <a:xfrm>
            <a:off x="7634036" y="1590163"/>
            <a:ext cx="3245838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云端训练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911808D1-1B5D-18D4-E25E-BF17E38347E1}"/>
              </a:ext>
            </a:extLst>
          </p:cNvPr>
          <p:cNvSpPr/>
          <p:nvPr/>
        </p:nvSpPr>
        <p:spPr>
          <a:xfrm>
            <a:off x="667984" y="2179353"/>
            <a:ext cx="10860794" cy="663855"/>
          </a:xfrm>
          <a:prstGeom prst="rightArrow">
            <a:avLst>
              <a:gd name="adj1" fmla="val 50000"/>
              <a:gd name="adj2" fmla="val 60417"/>
            </a:avLst>
          </a:prstGeom>
          <a:gradFill>
            <a:gsLst>
              <a:gs pos="2000">
                <a:schemeClr val="bg1"/>
              </a:gs>
              <a:gs pos="100000">
                <a:srgbClr val="C0000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50540B2-2EDF-B913-8120-80B69038D739}"/>
              </a:ext>
            </a:extLst>
          </p:cNvPr>
          <p:cNvSpPr txBox="1">
            <a:spLocks/>
          </p:cNvSpPr>
          <p:nvPr/>
        </p:nvSpPr>
        <p:spPr>
          <a:xfrm>
            <a:off x="846660" y="2708100"/>
            <a:ext cx="3245838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20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TFLOPS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55AFA2-D81E-A79F-94A9-FC2266E094B4}"/>
              </a:ext>
            </a:extLst>
          </p:cNvPr>
          <p:cNvSpPr txBox="1"/>
          <p:nvPr/>
        </p:nvSpPr>
        <p:spPr>
          <a:xfrm>
            <a:off x="766601" y="4371813"/>
            <a:ext cx="995544" cy="375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7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Atlas 200I A2</a:t>
            </a:r>
            <a:r>
              <a:rPr lang="zh-CN" altLang="e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（</a:t>
            </a: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20 TOPS</a:t>
            </a:r>
            <a:r>
              <a:rPr lang="zh-CN" altLang="e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" altLang="zh-CN" sz="1000" kern="1200" dirty="0">
              <a:solidFill>
                <a:srgbClr val="37415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92058A9E-6A44-1727-EC2E-9AC342D0B5DA}"/>
              </a:ext>
            </a:extLst>
          </p:cNvPr>
          <p:cNvSpPr txBox="1">
            <a:spLocks/>
          </p:cNvSpPr>
          <p:nvPr/>
        </p:nvSpPr>
        <p:spPr>
          <a:xfrm>
            <a:off x="4240348" y="2677208"/>
            <a:ext cx="3245838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>
                <a:solidFill>
                  <a:schemeClr val="tx1"/>
                </a:solidFill>
              </a:rPr>
              <a:t>1000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TFLOPS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D56EAE90-61B6-00C5-F6D6-8EC68ED5F91B}"/>
              </a:ext>
            </a:extLst>
          </p:cNvPr>
          <p:cNvSpPr txBox="1">
            <a:spLocks/>
          </p:cNvSpPr>
          <p:nvPr/>
        </p:nvSpPr>
        <p:spPr>
          <a:xfrm>
            <a:off x="7486186" y="2722393"/>
            <a:ext cx="3245838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>
                <a:solidFill>
                  <a:schemeClr val="tx1"/>
                </a:solidFill>
              </a:rPr>
              <a:t>&gt;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2000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TFLOPS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3D904E1-160C-834D-591D-7A6B2127BD73}"/>
              </a:ext>
            </a:extLst>
          </p:cNvPr>
          <p:cNvSpPr txBox="1"/>
          <p:nvPr/>
        </p:nvSpPr>
        <p:spPr>
          <a:xfrm>
            <a:off x="1969720" y="4364105"/>
            <a:ext cx="1453049" cy="39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00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Atlas 300V Pro </a:t>
            </a:r>
            <a:r>
              <a:rPr lang="zh-CN" altLang="en-US" sz="1000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视频解析卡</a:t>
            </a:r>
            <a:endParaRPr lang="zh-CN" altLang="en-US" sz="1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1145292-9D04-F7E5-B603-32B83D569906}"/>
              </a:ext>
            </a:extLst>
          </p:cNvPr>
          <p:cNvSpPr txBox="1"/>
          <p:nvPr/>
        </p:nvSpPr>
        <p:spPr>
          <a:xfrm>
            <a:off x="3750627" y="4364105"/>
            <a:ext cx="1303824" cy="39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000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Atlas 300V Pro </a:t>
            </a:r>
            <a:r>
              <a:rPr lang="zh-CN" altLang="en-US" sz="1000" i="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视频解析卡</a:t>
            </a:r>
            <a:endParaRPr lang="zh-CN" altLang="en-US" sz="1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326C537-5DD0-0B06-EEF0-50637656A5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2568" y="4992432"/>
            <a:ext cx="1387353" cy="67317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26F7D51-B5BF-9D3F-B921-58B8DABBD1B0}"/>
              </a:ext>
            </a:extLst>
          </p:cNvPr>
          <p:cNvSpPr txBox="1"/>
          <p:nvPr/>
        </p:nvSpPr>
        <p:spPr>
          <a:xfrm>
            <a:off x="2002568" y="5663536"/>
            <a:ext cx="1387353" cy="51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300I Pro 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推理卡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620B6E1-13EA-1CD9-DFFC-403061ABB9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8335" y="4992442"/>
            <a:ext cx="1408409" cy="673155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0523955-C1CE-27F6-564C-D2533EA50480}"/>
              </a:ext>
            </a:extLst>
          </p:cNvPr>
          <p:cNvSpPr txBox="1"/>
          <p:nvPr/>
        </p:nvSpPr>
        <p:spPr>
          <a:xfrm>
            <a:off x="3698334" y="5663536"/>
            <a:ext cx="1408410" cy="51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300I Duo 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推理卡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174C9A7-8781-3915-5434-F9DA916FDD0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409" y="3732417"/>
            <a:ext cx="1667405" cy="533299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3595398A-8C09-1D99-58F9-244E8761585B}"/>
              </a:ext>
            </a:extLst>
          </p:cNvPr>
          <p:cNvSpPr txBox="1"/>
          <p:nvPr/>
        </p:nvSpPr>
        <p:spPr>
          <a:xfrm>
            <a:off x="5416409" y="4302172"/>
            <a:ext cx="1667405" cy="51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800 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推理服务器（</a:t>
            </a:r>
            <a:r>
              <a:rPr lang="en-US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3000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）</a:t>
            </a:r>
            <a:endParaRPr lang="en-US" altLang="zh-CN" sz="10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CFFD3E1-74D4-BC76-EAFC-370CE308C53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409" y="5040418"/>
            <a:ext cx="1667405" cy="577202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2093290-8829-45B3-FF0B-0AE9AD73048B}"/>
              </a:ext>
            </a:extLst>
          </p:cNvPr>
          <p:cNvSpPr txBox="1"/>
          <p:nvPr/>
        </p:nvSpPr>
        <p:spPr>
          <a:xfrm>
            <a:off x="5416409" y="5663536"/>
            <a:ext cx="1667405" cy="51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800 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推理服务器（</a:t>
            </a:r>
            <a:r>
              <a:rPr lang="en-US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3010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）</a:t>
            </a:r>
            <a:endParaRPr lang="en-US" altLang="zh-CN" sz="10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3B72854-80EB-A536-133A-8AD8EBF0B3A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7341" y="3716851"/>
            <a:ext cx="1764739" cy="56443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980051F7-F68E-D5AC-857B-8ABA94FA1453}"/>
              </a:ext>
            </a:extLst>
          </p:cNvPr>
          <p:cNvSpPr txBox="1"/>
          <p:nvPr/>
        </p:nvSpPr>
        <p:spPr>
          <a:xfrm>
            <a:off x="7427341" y="4302172"/>
            <a:ext cx="1764739" cy="51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500 Pro 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智能边缘服务器</a:t>
            </a:r>
            <a:endParaRPr lang="en-US" altLang="zh-CN" sz="10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82123FA1-78A9-88DC-88FE-4595CBD2057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6023" y="3622115"/>
            <a:ext cx="1778873" cy="75390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A139E1C8-08CC-0BD5-1DFD-65ACB2D4C682}"/>
              </a:ext>
            </a:extLst>
          </p:cNvPr>
          <p:cNvSpPr txBox="1"/>
          <p:nvPr/>
        </p:nvSpPr>
        <p:spPr>
          <a:xfrm>
            <a:off x="9511257" y="4487732"/>
            <a:ext cx="1728404" cy="143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marR="0" lvl="0" indent="0" algn="ctr" defTabSz="91370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Atlas 800T A2</a:t>
            </a:r>
            <a:r>
              <a:rPr lang="zh-CN" altLang="en-US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rPr>
              <a:t>训练服务器</a:t>
            </a:r>
            <a:endParaRPr lang="en-US" altLang="zh-CN" sz="1000" i="0" kern="1200" dirty="0">
              <a:solidFill>
                <a:schemeClr val="tx1"/>
              </a:solidFill>
              <a:effectLst/>
              <a:latin typeface="Futura Medium" panose="020B0602020204020303" pitchFamily="34" charset="-79"/>
              <a:ea typeface="+mn-ea"/>
              <a:cs typeface="Futura Medium" panose="020B0602020204020303" pitchFamily="34" charset="-79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EEEB3314-E719-D257-6CF6-3F471A7BD06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466" y="3699705"/>
            <a:ext cx="1366147" cy="598723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66E383A-4416-D018-B980-2AFFB68868E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171" y="3699705"/>
            <a:ext cx="1366147" cy="598723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1CFDD20A-02E7-2E40-42FE-AC424750797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866" y="3712582"/>
            <a:ext cx="755015" cy="5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29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C845A-EEA3-DC23-D95E-46BEA579C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推理</a:t>
            </a:r>
            <a:r>
              <a:rPr lang="zh-CN" altLang="en-US" dirty="0"/>
              <a:t> </a:t>
            </a:r>
            <a:r>
              <a:rPr lang="en" altLang="zh-CN" dirty="0"/>
              <a:t>Atlas 200I DK A2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F0BE312-8526-EFEC-EB50-43AFC05A7B6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19759914"/>
              </p:ext>
            </p:extLst>
          </p:nvPr>
        </p:nvGraphicFramePr>
        <p:xfrm>
          <a:off x="623635" y="1454968"/>
          <a:ext cx="4338530" cy="48406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1327">
                  <a:extLst>
                    <a:ext uri="{9D8B030D-6E8A-4147-A177-3AD203B41FA5}">
                      <a16:colId xmlns:a16="http://schemas.microsoft.com/office/drawing/2014/main" val="385939839"/>
                    </a:ext>
                  </a:extLst>
                </a:gridCol>
                <a:gridCol w="3277203">
                  <a:extLst>
                    <a:ext uri="{9D8B030D-6E8A-4147-A177-3AD203B41FA5}">
                      <a16:colId xmlns:a16="http://schemas.microsoft.com/office/drawing/2014/main" val="29609473"/>
                    </a:ext>
                  </a:extLst>
                </a:gridCol>
              </a:tblGrid>
              <a:tr h="271829">
                <a:tc>
                  <a:txBody>
                    <a:bodyPr/>
                    <a:lstStyle/>
                    <a:p>
                      <a:endParaRPr lang="zh-CN" altLang="en-US" sz="11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37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100" b="1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Atlas 200I DK A2</a:t>
                      </a:r>
                      <a:endParaRPr lang="zh-CN" altLang="en-US" sz="1100" b="1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546005"/>
                  </a:ext>
                </a:extLst>
              </a:tr>
              <a:tr h="592629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" altLang="zh-C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AI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算力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8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TOPS INT8</a:t>
                      </a:r>
                    </a:p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TFLOPS FP16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467906"/>
                  </a:ext>
                </a:extLst>
              </a:tr>
              <a:tr h="615304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内存规格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LPDDR4X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@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4GB</a:t>
                      </a:r>
                    </a:p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ECC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5297174"/>
                  </a:ext>
                </a:extLst>
              </a:tr>
              <a:tr h="328794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" altLang="zh-CN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CPU</a:t>
                      </a:r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算力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 core * 1.0 GHz</a:t>
                      </a:r>
                      <a:endParaRPr lang="zh-CN" altLang="en-US" sz="1100" kern="1200" dirty="0">
                        <a:solidFill>
                          <a:srgbClr val="374154"/>
                        </a:solidFill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145528"/>
                  </a:ext>
                </a:extLst>
              </a:tr>
              <a:tr h="1120298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编解码能力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支持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H.264 / H.265 Decoder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硬件解码，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30FPS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路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K 75FPS</a:t>
                      </a:r>
                    </a:p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JPEG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解码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512FPS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编码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1080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 256FPS</a:t>
                      </a:r>
                      <a:r>
                        <a:rPr lang="zh-CN" altLang="e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分辨率最大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16384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x 16384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544243"/>
                  </a:ext>
                </a:extLst>
              </a:tr>
              <a:tr h="1911801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100" b="1" kern="12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ea typeface="+mj-ea"/>
                          <a:cs typeface="+mn-cs"/>
                        </a:rPr>
                        <a:t>扩展接口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MIPI-CSI 51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针连接器 *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，可接摄像头模组</a:t>
                      </a:r>
                    </a:p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MIPI-DSI 51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针连接器 *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RJ45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网口 *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，支持自适应 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100 / 1000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M</a:t>
                      </a:r>
                    </a:p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HDMI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接口 *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USB 3.0 Type-A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接口 *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，兼容 </a:t>
                      </a: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USB 2.0</a:t>
                      </a:r>
                    </a:p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USB 3.0 Type-C 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接口 *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171450" marR="0" lvl="0" indent="-171450" algn="l" defTabSz="91370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40</a:t>
                      </a:r>
                      <a:r>
                        <a:rPr lang="zh-CN" altLang="en-US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针 扩展接口 *</a:t>
                      </a:r>
                      <a:r>
                        <a:rPr lang="en-US" altLang="zh-CN" sz="1100" kern="12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514384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A18B7520-A5FE-ADF2-1BA8-BB94C1E7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0803" y="1360170"/>
            <a:ext cx="6362325" cy="484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409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29957</TotalTime>
  <Words>1748</Words>
  <Application>Microsoft Macintosh PowerPoint</Application>
  <PresentationFormat>自定义</PresentationFormat>
  <Paragraphs>248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Microsoft YaHei</vt:lpstr>
      <vt:lpstr>Microsoft YaHei</vt:lpstr>
      <vt:lpstr>ACGN-MiaoGB-Flash</vt:lpstr>
      <vt:lpstr>Arial</vt:lpstr>
      <vt:lpstr>Calibri</vt:lpstr>
      <vt:lpstr>Futura Medium</vt:lpstr>
      <vt:lpstr>Futura Medium</vt:lpstr>
      <vt:lpstr>Gill Sans MT</vt:lpstr>
      <vt:lpstr>Helvetica Neue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About</vt:lpstr>
      <vt:lpstr>PowerPoint 演示文稿</vt:lpstr>
      <vt:lpstr>什么是昇腾计算产业</vt:lpstr>
      <vt:lpstr>昇腾全栈 AI 软硬件平台，构筑智能世界的基石</vt:lpstr>
      <vt:lpstr>昇腾全栈 AI 软硬件平台 vs AI 系统架构</vt:lpstr>
      <vt:lpstr>PowerPoint 演示文稿</vt:lpstr>
      <vt:lpstr>训练推理系列硬件产品</vt:lpstr>
      <vt:lpstr>推理 Atlas 200I DK A2</vt:lpstr>
      <vt:lpstr>PowerPoint 演示文稿</vt:lpstr>
      <vt:lpstr>推理 Atlas 200I A2</vt:lpstr>
      <vt:lpstr>推理  Atlas 300V</vt:lpstr>
      <vt:lpstr>推理  Atlas 300I</vt:lpstr>
      <vt:lpstr>Atlas 800 推理服务器</vt:lpstr>
      <vt:lpstr>Atlas 800 训练服务器</vt:lpstr>
      <vt:lpstr>训练推理系列硬件产品</vt:lpstr>
      <vt:lpstr>训练推理系列硬件产品</vt:lpstr>
      <vt:lpstr>训练推理系列硬件产品</vt:lpstr>
      <vt:lpstr>PowerPoint 演示文稿</vt:lpstr>
      <vt:lpstr>Atlas 800 训练服务器</vt:lpstr>
      <vt:lpstr>PowerPoint 演示文稿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9451</cp:revision>
  <cp:lastPrinted>2023-09-08T09:14:01Z</cp:lastPrinted>
  <dcterms:created xsi:type="dcterms:W3CDTF">2020-08-28T08:44:19Z</dcterms:created>
  <dcterms:modified xsi:type="dcterms:W3CDTF">2024-07-28T02:44:51Z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